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8" r:id="rId2"/>
    <p:sldId id="258" r:id="rId3"/>
    <p:sldId id="259" r:id="rId4"/>
    <p:sldId id="280" r:id="rId5"/>
    <p:sldId id="269" r:id="rId6"/>
    <p:sldId id="270" r:id="rId7"/>
    <p:sldId id="271" r:id="rId8"/>
    <p:sldId id="260" r:id="rId9"/>
    <p:sldId id="261" r:id="rId10"/>
    <p:sldId id="266" r:id="rId11"/>
    <p:sldId id="272" r:id="rId12"/>
    <p:sldId id="273" r:id="rId13"/>
    <p:sldId id="264" r:id="rId14"/>
    <p:sldId id="274" r:id="rId15"/>
    <p:sldId id="275" r:id="rId16"/>
    <p:sldId id="277" r:id="rId17"/>
    <p:sldId id="279" r:id="rId18"/>
    <p:sldId id="276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9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584336-D0B1-4B0E-BA5C-55B2CED1D394}" type="doc">
      <dgm:prSet loTypeId="urn:microsoft.com/office/officeart/2005/8/layout/radial3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75F1DAC-7B7E-4D09-8DB8-99368C0C72D4}" type="pres">
      <dgm:prSet presAssocID="{62584336-D0B1-4B0E-BA5C-55B2CED1D394}" presName="composite" presStyleCnt="0">
        <dgm:presLayoutVars>
          <dgm:chMax val="1"/>
          <dgm:dir/>
          <dgm:resizeHandles val="exact"/>
        </dgm:presLayoutVars>
      </dgm:prSet>
      <dgm:spPr/>
    </dgm:pt>
    <dgm:pt modelId="{1C01A5B2-67EA-4686-B86C-CBFC598D5477}" type="pres">
      <dgm:prSet presAssocID="{62584336-D0B1-4B0E-BA5C-55B2CED1D394}" presName="radial" presStyleCnt="0">
        <dgm:presLayoutVars>
          <dgm:animLvl val="ctr"/>
        </dgm:presLayoutVars>
      </dgm:prSet>
      <dgm:spPr/>
    </dgm:pt>
  </dgm:ptLst>
  <dgm:cxnLst>
    <dgm:cxn modelId="{BAFD616A-48D4-4CE2-BE90-B473CBD27401}" type="presOf" srcId="{62584336-D0B1-4B0E-BA5C-55B2CED1D394}" destId="{175F1DAC-7B7E-4D09-8DB8-99368C0C72D4}" srcOrd="0" destOrd="0" presId="urn:microsoft.com/office/officeart/2005/8/layout/radial3"/>
    <dgm:cxn modelId="{322F8310-51C0-41AC-BA86-878469AEE493}" type="presParOf" srcId="{175F1DAC-7B7E-4D09-8DB8-99368C0C72D4}" destId="{1C01A5B2-67EA-4686-B86C-CBFC598D5477}" srcOrd="0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584336-D0B1-4B0E-BA5C-55B2CED1D394}" type="doc">
      <dgm:prSet loTypeId="urn:microsoft.com/office/officeart/2005/8/layout/radial3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75F1DAC-7B7E-4D09-8DB8-99368C0C72D4}" type="pres">
      <dgm:prSet presAssocID="{62584336-D0B1-4B0E-BA5C-55B2CED1D394}" presName="composite" presStyleCnt="0">
        <dgm:presLayoutVars>
          <dgm:chMax val="1"/>
          <dgm:dir/>
          <dgm:resizeHandles val="exact"/>
        </dgm:presLayoutVars>
      </dgm:prSet>
      <dgm:spPr/>
    </dgm:pt>
    <dgm:pt modelId="{1C01A5B2-67EA-4686-B86C-CBFC598D5477}" type="pres">
      <dgm:prSet presAssocID="{62584336-D0B1-4B0E-BA5C-55B2CED1D394}" presName="radial" presStyleCnt="0">
        <dgm:presLayoutVars>
          <dgm:animLvl val="ctr"/>
        </dgm:presLayoutVars>
      </dgm:prSet>
      <dgm:spPr/>
    </dgm:pt>
  </dgm:ptLst>
  <dgm:cxnLst>
    <dgm:cxn modelId="{BAFD616A-48D4-4CE2-BE90-B473CBD27401}" type="presOf" srcId="{62584336-D0B1-4B0E-BA5C-55B2CED1D394}" destId="{175F1DAC-7B7E-4D09-8DB8-99368C0C72D4}" srcOrd="0" destOrd="0" presId="urn:microsoft.com/office/officeart/2005/8/layout/radial3"/>
    <dgm:cxn modelId="{322F8310-51C0-41AC-BA86-878469AEE493}" type="presParOf" srcId="{175F1DAC-7B7E-4D09-8DB8-99368C0C72D4}" destId="{1C01A5B2-67EA-4686-B86C-CBFC598D5477}" srcOrd="0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4/12/2025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OLIST STORE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EA43A9-392B-9D0F-94C6-F7850B10E207}"/>
              </a:ext>
            </a:extLst>
          </p:cNvPr>
          <p:cNvSpPr txBox="1"/>
          <p:nvPr/>
        </p:nvSpPr>
        <p:spPr>
          <a:xfrm>
            <a:off x="5880847" y="5629835"/>
            <a:ext cx="1497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Presented By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Praveen          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Rajani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D39F72-F3BF-2927-C988-12FC0D4DA4A3}"/>
              </a:ext>
            </a:extLst>
          </p:cNvPr>
          <p:cNvSpPr txBox="1"/>
          <p:nvPr/>
        </p:nvSpPr>
        <p:spPr>
          <a:xfrm>
            <a:off x="7377953" y="5907741"/>
            <a:ext cx="1748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Swarup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Ganesh</a:t>
            </a:r>
          </a:p>
        </p:txBody>
      </p:sp>
    </p:spTree>
    <p:extLst>
      <p:ext uri="{BB962C8B-B14F-4D97-AF65-F5344CB8AC3E}">
        <p14:creationId xmlns:p14="http://schemas.microsoft.com/office/powerpoint/2010/main" val="237011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502023"/>
            <a:ext cx="7911353" cy="860612"/>
          </a:xfrm>
        </p:spPr>
        <p:txBody>
          <a:bodyPr>
            <a:normAutofit/>
          </a:bodyPr>
          <a:lstStyle/>
          <a:p>
            <a:r>
              <a:rPr lang="en-US" sz="2800" dirty="0"/>
              <a:t>3. Average order delivery days for pet shop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BC45F5-E6CC-F238-AC07-5377CA2728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"/>
          <a:stretch/>
        </p:blipFill>
        <p:spPr>
          <a:xfrm>
            <a:off x="618565" y="2707341"/>
            <a:ext cx="4267200" cy="3083859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85765" y="1425389"/>
            <a:ext cx="6620435" cy="4746812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2"/>
                </a:solidFill>
              </a:rPr>
              <a:t>We analyzed the average shipping time for different product categories, focusing on Pet Shop orders.</a:t>
            </a:r>
          </a:p>
          <a:p>
            <a:r>
              <a:rPr lang="en-US" sz="1600" dirty="0">
                <a:solidFill>
                  <a:srgbClr val="0070C0"/>
                </a:solidFill>
              </a:rPr>
              <a:t>Shipping Time Breakdown by Category: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Pet Shop: 11 days (average delivery time)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Furniture_Bedroom: 14 days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Electronics: 13 days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Overall Average: 13 days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600" dirty="0">
                <a:solidFill>
                  <a:srgbClr val="0070C0"/>
                </a:solidFill>
              </a:rPr>
              <a:t>Conclusion:</a:t>
            </a:r>
          </a:p>
          <a:p>
            <a:pPr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</a:rPr>
              <a:t>The Pet Shop category has the fastest delivery time, taking 11 days on average, which is below the overall average. In comparison, categories like Furniture_Bedroom and Electronics take longer to deliver.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9893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3B1F4-25BF-1209-5289-B3EC5190D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83FE6-C91A-CF82-34CA-F28782D41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502023"/>
            <a:ext cx="9533966" cy="860612"/>
          </a:xfrm>
        </p:spPr>
        <p:txBody>
          <a:bodyPr>
            <a:normAutofit/>
          </a:bodyPr>
          <a:lstStyle/>
          <a:p>
            <a:r>
              <a:rPr lang="en-US" sz="2800" dirty="0"/>
              <a:t>4. Average Payment value and average price for Sao Paulo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A5E063-26E4-D08D-4200-8B1D4E7D9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97236" y="1609165"/>
            <a:ext cx="5976200" cy="4746812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2"/>
                </a:solidFill>
              </a:rPr>
              <a:t>This KPI focuses on the analysis of the average payment value and average product price for Sao Paulo City.</a:t>
            </a:r>
          </a:p>
          <a:p>
            <a:r>
              <a:rPr lang="en-US" sz="1600" dirty="0">
                <a:solidFill>
                  <a:srgbClr val="0070C0"/>
                </a:solidFill>
              </a:rPr>
              <a:t>Key Metrics:</a:t>
            </a:r>
          </a:p>
          <a:p>
            <a:pPr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</a:rPr>
              <a:t>a. Average Payment Value: 135.04</a:t>
            </a:r>
          </a:p>
          <a:p>
            <a:pPr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</a:rPr>
              <a:t>b. Average Price: 107.53</a:t>
            </a:r>
          </a:p>
          <a:p>
            <a:pPr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</a:rPr>
              <a:t>c. Customer Base in Sao Paulo: 16,337 customers</a:t>
            </a:r>
          </a:p>
          <a:p>
            <a:pPr>
              <a:spcBef>
                <a:spcPts val="0"/>
              </a:spcBef>
            </a:pP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600" dirty="0">
                <a:solidFill>
                  <a:srgbClr val="0070C0"/>
                </a:solidFill>
              </a:rPr>
              <a:t>Conclusion:</a:t>
            </a:r>
          </a:p>
          <a:p>
            <a:pPr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</a:rPr>
              <a:t>Both total price and payment values in Sao Paulo have seen a significant increase over the years, indicating growing customer engagement and higher transaction volumes.</a:t>
            </a:r>
          </a:p>
          <a:p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ED0AB2-4570-A104-2B6A-CA0C7A6B0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2" t="60025" r="40074" b="13553"/>
          <a:stretch/>
        </p:blipFill>
        <p:spPr>
          <a:xfrm>
            <a:off x="408232" y="5387516"/>
            <a:ext cx="5077420" cy="12640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C6891A-178B-9AEB-A0C6-760D06DD70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68" t="18774" r="38687" b="5494"/>
          <a:stretch/>
        </p:blipFill>
        <p:spPr>
          <a:xfrm>
            <a:off x="408232" y="1609165"/>
            <a:ext cx="5077420" cy="370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91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0EFC2-C6D5-1D87-37A0-ABF2DE6BF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76C7B-592E-7784-ABCE-BDA56E75E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5. Relationship between shipping days vs review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2910E-681D-FDCC-158E-3E6004E39B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799" y="1904999"/>
            <a:ext cx="6382872" cy="47916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This KPI analyzes the relationship between shipping days and review scores given by customers.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solidFill>
                  <a:srgbClr val="0070C0"/>
                </a:solidFill>
              </a:rPr>
              <a:t>Key Metrics: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a. Average Estimated Shipping Days: 24 days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b. Average Shipping Days: 13 days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c. Average Review Score: 4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70C0"/>
                </a:solidFill>
              </a:rPr>
              <a:t>Findings: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Shorter Shipping Days = Higher Review Scores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Highest Review Score (5): Orders shipped within 11 days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Lowest Review Score (1): Orders shipped within 20 days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70C0"/>
                </a:solidFill>
              </a:rPr>
              <a:t>Conclusion: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Customers tend to rate products lower when shipping times are longer, emphasizing the importance of timely delivery for higher customer satisfaction.</a:t>
            </a:r>
          </a:p>
          <a:p>
            <a:pPr marL="0" indent="0">
              <a:buNone/>
            </a:pPr>
            <a:endParaRPr lang="en-US" sz="1400" dirty="0">
              <a:solidFill>
                <a:schemeClr val="tx2"/>
              </a:solidFill>
            </a:endParaRPr>
          </a:p>
        </p:txBody>
      </p:sp>
      <p:graphicFrame>
        <p:nvGraphicFramePr>
          <p:cNvPr id="5" name="Content Placeholder 4" descr="Radial venn diagram with four groups clustered around one group title">
            <a:extLst>
              <a:ext uri="{FF2B5EF4-FFF2-40B4-BE49-F238E27FC236}">
                <a16:creationId xmlns:a16="http://schemas.microsoft.com/office/drawing/2014/main" id="{8BEED395-6EEA-98CC-7A47-30F0CE49D97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818865573"/>
              </p:ext>
            </p:extLst>
          </p:nvPr>
        </p:nvGraphicFramePr>
        <p:xfrm>
          <a:off x="8238565" y="2169459"/>
          <a:ext cx="3334869" cy="37293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C9585B-5CE7-B663-3E49-4456A45A6F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377" y="1913964"/>
            <a:ext cx="4589929" cy="372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16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97628"/>
            <a:ext cx="10058400" cy="1188720"/>
          </a:xfrm>
        </p:spPr>
        <p:txBody>
          <a:bodyPr/>
          <a:lstStyle/>
          <a:p>
            <a:r>
              <a:rPr lang="en-US" dirty="0"/>
              <a:t>KEY INSIGHTS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87418-13F4-663E-5E4A-B49AB775E464}"/>
              </a:ext>
            </a:extLst>
          </p:cNvPr>
          <p:cNvSpPr txBox="1"/>
          <p:nvPr/>
        </p:nvSpPr>
        <p:spPr>
          <a:xfrm>
            <a:off x="1066800" y="1613647"/>
            <a:ext cx="1005840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Sales Trends: </a:t>
            </a:r>
          </a:p>
          <a:p>
            <a:r>
              <a:rPr lang="en-US" sz="1400" dirty="0">
                <a:solidFill>
                  <a:schemeClr val="tx2"/>
                </a:solidFill>
              </a:rPr>
              <a:t>Weekday sales outperform weekend sales, indicating an opportunity to boost weekend engagement through targeted promotions, discounts, and advertising campaigns.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Payment Preferences: </a:t>
            </a:r>
          </a:p>
          <a:p>
            <a:r>
              <a:rPr lang="en-US" sz="1400" dirty="0">
                <a:solidFill>
                  <a:schemeClr val="tx2"/>
                </a:solidFill>
              </a:rPr>
              <a:t>Credit cards dominate as the preferred payment method (74.62%). To drive adoption of other payment methods, Olist Store can introduce exclusive discounts and offers. The least used mode of payment was Debit card which is 1.57%.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Delivery Impact on Reviews: </a:t>
            </a:r>
          </a:p>
          <a:p>
            <a:r>
              <a:rPr lang="en-US" sz="1400" dirty="0">
                <a:solidFill>
                  <a:schemeClr val="tx2"/>
                </a:solidFill>
              </a:rPr>
              <a:t>The average delivery time is 13 days, while the estimated delivery time is 24 days—a factor influencing customer review scores. Optimizing logistics can enhance customer satisfaction.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chemeClr val="tx2"/>
                </a:solidFill>
              </a:rPr>
              <a:t>Seller Growth: A steady rise in sellers, from 130 in 2016 to 1.7K in 2017 and 2.3K in 2018, highlights a growing marketplace.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Top Revenue City: </a:t>
            </a:r>
          </a:p>
          <a:p>
            <a:r>
              <a:rPr lang="en-US" sz="1400" dirty="0">
                <a:solidFill>
                  <a:schemeClr val="tx2"/>
                </a:solidFill>
              </a:rPr>
              <a:t>Sao Paulo leads in payments, aligning with its status as Brazil’s most populated city, reinforcing its strategic importance for sales and marketing efforts.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endParaRPr lang="en-US" sz="1400" dirty="0">
              <a:solidFill>
                <a:schemeClr val="tx2"/>
              </a:solidFill>
            </a:endParaRP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82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1AFE4-C251-922A-46D0-8AB06DE995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47E58F-0279-C66D-806C-BA1EEFA4E658}"/>
              </a:ext>
            </a:extLst>
          </p:cNvPr>
          <p:cNvSpPr txBox="1"/>
          <p:nvPr/>
        </p:nvSpPr>
        <p:spPr>
          <a:xfrm>
            <a:off x="1066800" y="712508"/>
            <a:ext cx="100584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Top Revenue Products: </a:t>
            </a:r>
          </a:p>
          <a:p>
            <a:r>
              <a:rPr lang="en-US" sz="1400" dirty="0">
                <a:solidFill>
                  <a:schemeClr val="tx2"/>
                </a:solidFill>
              </a:rPr>
              <a:t>The Health &amp; Beauty category generates the highest revenue at $1.45M, followed by Watches &amp; Gifts and Bed, Bath &amp; Table products. Notably, for Health &amp; Beauty category the highest 5-star reviews, contributing $1.47M in revenue, while 1-star reviews account for $720,698.50, highlighting the significant impact of customer satisfaction on sales. Average order delivery is 12 days, with a total of 8835 orders. 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Bottom Revenue City: </a:t>
            </a:r>
          </a:p>
          <a:p>
            <a:r>
              <a:rPr lang="en-US" sz="1400" dirty="0" err="1">
                <a:solidFill>
                  <a:schemeClr val="tx2"/>
                </a:solidFill>
              </a:rPr>
              <a:t>Jenipapo</a:t>
            </a:r>
            <a:r>
              <a:rPr lang="en-US" sz="1400" dirty="0">
                <a:solidFill>
                  <a:schemeClr val="tx2"/>
                </a:solidFill>
              </a:rPr>
              <a:t> de Minas records the lowest revenue, with a payment value of just $22.58 from 1 customer. As one of Brazil's least populated cities, low demand is a key factor in limited sales from this region.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Bottom Revenue Products &amp; Seller Impact: </a:t>
            </a:r>
          </a:p>
          <a:p>
            <a:r>
              <a:rPr lang="en-US" sz="1400" dirty="0">
                <a:solidFill>
                  <a:schemeClr val="tx2"/>
                </a:solidFill>
              </a:rPr>
              <a:t>The Security &amp; Services category is the least contributing, generating only $325 from 2 orders with an average shipping time of 15 days. A key observation is that the bottom 5 product categories have very few sellers, which significantly affects sales:</a:t>
            </a:r>
          </a:p>
          <a:p>
            <a:r>
              <a:rPr lang="en-US" sz="1400" dirty="0">
                <a:solidFill>
                  <a:schemeClr val="tx2"/>
                </a:solidFill>
              </a:rPr>
              <a:t>Security &amp; Services – 2 sellers</a:t>
            </a:r>
          </a:p>
          <a:p>
            <a:r>
              <a:rPr lang="en-US" sz="1400" dirty="0">
                <a:solidFill>
                  <a:schemeClr val="tx2"/>
                </a:solidFill>
              </a:rPr>
              <a:t>Fashion (Children's Clothes) – 4 sellers</a:t>
            </a:r>
          </a:p>
          <a:p>
            <a:r>
              <a:rPr lang="en-US" sz="1400" dirty="0">
                <a:solidFill>
                  <a:schemeClr val="tx2"/>
                </a:solidFill>
              </a:rPr>
              <a:t>CDs, DVDs &amp; Musicals – 1 seller</a:t>
            </a:r>
          </a:p>
          <a:p>
            <a:r>
              <a:rPr lang="en-US" sz="1400" dirty="0">
                <a:solidFill>
                  <a:schemeClr val="tx2"/>
                </a:solidFill>
              </a:rPr>
              <a:t>Home Comfort 2 – 4 sellers</a:t>
            </a:r>
          </a:p>
          <a:p>
            <a:r>
              <a:rPr lang="en-US" sz="1400" dirty="0">
                <a:solidFill>
                  <a:schemeClr val="tx2"/>
                </a:solidFill>
              </a:rPr>
              <a:t>Flowers – 3 sellers (with an exceptionally high average shipping time of 11 days)</a:t>
            </a:r>
          </a:p>
          <a:p>
            <a:r>
              <a:rPr lang="en-US" sz="1400" dirty="0">
                <a:solidFill>
                  <a:schemeClr val="tx2"/>
                </a:solidFill>
              </a:rPr>
              <a:t>Expanding the seller base in these underperforming categories could improve sales and product availability.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92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6D0FE2-FFE4-D6B8-524B-EC0012631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059AB-4493-1B63-60A0-15491377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0"/>
            <a:ext cx="10058400" cy="1188720"/>
          </a:xfrm>
        </p:spPr>
        <p:txBody>
          <a:bodyPr/>
          <a:lstStyle/>
          <a:p>
            <a:r>
              <a:rPr lang="en-US" dirty="0"/>
              <a:t>CONCLUSION &amp; RECOMMENDATIONS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53BBC1-6C7E-B9EC-11DC-97453C600819}"/>
              </a:ext>
            </a:extLst>
          </p:cNvPr>
          <p:cNvSpPr txBox="1"/>
          <p:nvPr/>
        </p:nvSpPr>
        <p:spPr>
          <a:xfrm>
            <a:off x="1066800" y="1188720"/>
            <a:ext cx="10058400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1. Boosting Weekend Sales:</a:t>
            </a:r>
          </a:p>
          <a:p>
            <a:r>
              <a:rPr lang="en-US" sz="1400" dirty="0">
                <a:solidFill>
                  <a:schemeClr val="tx2"/>
                </a:solidFill>
              </a:rPr>
              <a:t>Olist can implement special promotions and sales on weekends to increase customer engagement.</a:t>
            </a:r>
          </a:p>
          <a:p>
            <a:r>
              <a:rPr lang="en-US" sz="1400" dirty="0">
                <a:solidFill>
                  <a:schemeClr val="tx2"/>
                </a:solidFill>
              </a:rPr>
              <a:t>Since weekday sales outperform weekends, the store should adjust stock levels accordingly to ensure sufficient inventory during peak periods.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2. Diversifying Payment Methods:</a:t>
            </a:r>
          </a:p>
          <a:p>
            <a:r>
              <a:rPr lang="en-US" sz="1400" dirty="0">
                <a:solidFill>
                  <a:schemeClr val="tx2"/>
                </a:solidFill>
              </a:rPr>
              <a:t>To encourage the use of alternative payment methods, Olist can offer exclusive discounts and incentives beyond credit cards.</a:t>
            </a:r>
          </a:p>
          <a:p>
            <a:r>
              <a:rPr lang="en-US" sz="1400" dirty="0">
                <a:solidFill>
                  <a:schemeClr val="tx2"/>
                </a:solidFill>
              </a:rPr>
              <a:t>Regularly monitoring the relationship between credit card orders and review scores will help assess customer satisfaction and identify potential areas for improvement.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3. Expanding Sales Beyond Sao Paulo:</a:t>
            </a:r>
          </a:p>
          <a:p>
            <a:r>
              <a:rPr lang="en-US" sz="1400" dirty="0">
                <a:solidFill>
                  <a:schemeClr val="tx2"/>
                </a:solidFill>
              </a:rPr>
              <a:t>With Sao Paulo leading in customer transactions, Olist should focus on regional marketing campaigns and promotions to drive sales in other key areas.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4. Optimizing Delivery Times:</a:t>
            </a:r>
          </a:p>
          <a:p>
            <a:r>
              <a:rPr lang="en-US" sz="1400" dirty="0">
                <a:solidFill>
                  <a:schemeClr val="tx2"/>
                </a:solidFill>
              </a:rPr>
              <a:t>Reducing delivery time is critical, as long delivery periods negatively impact customer reviews.</a:t>
            </a:r>
          </a:p>
          <a:p>
            <a:r>
              <a:rPr lang="en-US" sz="1400" dirty="0">
                <a:solidFill>
                  <a:schemeClr val="tx2"/>
                </a:solidFill>
              </a:rPr>
              <a:t>Olist should investigate bottlenecks in the shipping process and implement solutions to improve delivery speed and customer satisfaction.</a:t>
            </a:r>
          </a:p>
          <a:p>
            <a:endParaRPr lang="en-US" sz="1400" dirty="0">
              <a:solidFill>
                <a:schemeClr val="tx2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5. Encouraging Seller Growth in Low-Performing Areas &amp; Categories:</a:t>
            </a:r>
          </a:p>
          <a:p>
            <a:r>
              <a:rPr lang="en-US" sz="1400" dirty="0">
                <a:solidFill>
                  <a:schemeClr val="tx2"/>
                </a:solidFill>
              </a:rPr>
              <a:t>To boost sales in less populated regions and underperforming product categories, Olist should provide more incentives and support for sellers in these areas.</a:t>
            </a:r>
          </a:p>
          <a:p>
            <a:r>
              <a:rPr lang="en-US" sz="1400" dirty="0">
                <a:solidFill>
                  <a:schemeClr val="tx2"/>
                </a:solidFill>
              </a:rPr>
              <a:t>Strategies such as lower commission rates, promotional support, and advertising assistance can help attract more sellers and increase product availability.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50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37A909-6B9C-23B6-84DC-485DEB891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75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516BB4-3855-2D84-5D2B-B7FC55D0C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2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6F30E4-39E8-6EFB-88FC-3B367E395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535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66141F-C5AC-8A19-491F-3F115044F7EB}"/>
              </a:ext>
            </a:extLst>
          </p:cNvPr>
          <p:cNvSpPr txBox="1"/>
          <p:nvPr/>
        </p:nvSpPr>
        <p:spPr>
          <a:xfrm>
            <a:off x="3872754" y="2411505"/>
            <a:ext cx="46257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675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82" y="466483"/>
            <a:ext cx="10058400" cy="118872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BD23F4-C5DA-53BE-862E-1BB663A78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082" y="1770531"/>
            <a:ext cx="9529483" cy="4267200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Olist Store is a leading Brazilian e-commerce platform that connects small and medium-sized businesses with customers. It enables merchants to list their products and services across various marketplaces while efficiently managing their sales operations.</a:t>
            </a:r>
          </a:p>
          <a:p>
            <a:pPr marL="0" indent="0"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This analysis aims to: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1.Explore the company's product volume, sales, and customer satisfaction rating for products.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2. Analyze delivery performance.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3. Investigate product ratings and discover product categories that are prone to customer dissatisfaction.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4. To analyze the preferred mode of payment used by customers.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By conducting this analysis, we aim to uncover valuable insights that can: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1. Support data-driven decision-making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2. Enhance operational efficiency &amp; customer satisfaction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3. Optimize marketing strategies, inventory management &amp; seller onboarding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These findings could serve as a strategic guide to improving Olist Store's overall e-commerce ecosystem.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3A143D-3811-0C6D-FFAD-3F230B5C11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976" y="3675529"/>
            <a:ext cx="3316942" cy="307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32F4A3-DBDA-D1CE-F355-6F29C8575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The given dataset consists of 100k e-commerce orders from 2016 to 2018, structured across 9 CSV files. These files allow us to analyze various aspects of the business, including: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1. Order Status </a:t>
            </a:r>
            <a:r>
              <a:rPr lang="en-US" sz="1400" dirty="0">
                <a:solidFill>
                  <a:schemeClr val="tx2"/>
                </a:solidFill>
              </a:rPr>
              <a:t>: Track the journey of orders from placement to fulfillment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2. Pricing &amp; Payments </a:t>
            </a:r>
            <a:r>
              <a:rPr lang="en-US" sz="1400" dirty="0">
                <a:solidFill>
                  <a:schemeClr val="tx2"/>
                </a:solidFill>
              </a:rPr>
              <a:t>: Understand pricing strategies and preferred payment methods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3. Freight &amp; Delivery</a:t>
            </a:r>
            <a:r>
              <a:rPr lang="en-US" sz="1400" dirty="0">
                <a:solidFill>
                  <a:schemeClr val="tx2"/>
                </a:solidFill>
              </a:rPr>
              <a:t> : Analyze shipping costs and delivery times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4. Customer Insights</a:t>
            </a:r>
            <a:r>
              <a:rPr lang="en-US" sz="1400" dirty="0">
                <a:solidFill>
                  <a:schemeClr val="tx2"/>
                </a:solidFill>
              </a:rPr>
              <a:t> : Explore customer locations, behaviors, and feedback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5. Seller Performance </a:t>
            </a:r>
            <a:r>
              <a:rPr lang="en-US" sz="1400" dirty="0">
                <a:solidFill>
                  <a:schemeClr val="tx2"/>
                </a:solidFill>
              </a:rPr>
              <a:t>: Assess marketplace dynamics and seller contributions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By leveraging this dataset, we can extract valuable insights to enhance decision-making, improve operational efficiency, and optimize customer experience.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73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963F42-5129-6DF9-BA2E-2D281800B6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693" y="452317"/>
            <a:ext cx="10228613" cy="581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3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CC09A-5BA4-FCFD-01C0-CEC00A14D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CB876-0CA9-5524-8ADC-436F19995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3AADD2-66FD-9E05-E3E0-F631D8A07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tx2"/>
                </a:solidFill>
              </a:rPr>
              <a:t>KPIS: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1. Weekday Vs Weekend Payment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2. Orders By Review Score 5 And Payment Type as Credit card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3. Average order delivery days for pet shop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4. Average Payment value and average price for Sao Paulo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5. Relationship between shipping days vs review score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EFB0F9-E27E-BCE1-E33B-6EFCCC164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88" y="4419600"/>
            <a:ext cx="11187953" cy="233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87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264B5-5975-E900-D1A5-5BB0A1A1BD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2F674-073D-C5C0-4082-E61DBD174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882B83-CB37-08BF-A3A6-887BB5F85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0070C0"/>
                </a:solidFill>
              </a:rPr>
              <a:t>1. Data Import: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Imported data from 9 CSV files, including: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Customers dataset, Order Items dataset, Payment dataset, Reviews dataset, Orders dataset, Products dataset, Seller dataset, Geolocation dataset, Product Category dataset. 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2. Data Cleaning &amp; Transformation: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2"/>
                </a:solidFill>
              </a:rPr>
              <a:t>Extracted, renamed, and reordered columns for consistency.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2"/>
                </a:solidFill>
              </a:rPr>
              <a:t>Dropped unnecessary columns.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2"/>
                </a:solidFill>
              </a:rPr>
              <a:t>Filtered and removed null and blank rows to ensure data accuracy.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0070C0"/>
                </a:solidFill>
              </a:rPr>
              <a:t>3. Data Integration: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Merged all 9 datasets to create a unified dataset with relevant information.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solidFill>
                <a:srgbClr val="0070C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0070C0"/>
                </a:solidFill>
              </a:rPr>
              <a:t>4. Data Deduplication: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Identified and removed duplicate entries to maintain data integrity.</a:t>
            </a:r>
          </a:p>
        </p:txBody>
      </p:sp>
    </p:spTree>
    <p:extLst>
      <p:ext uri="{BB962C8B-B14F-4D97-AF65-F5344CB8AC3E}">
        <p14:creationId xmlns:p14="http://schemas.microsoft.com/office/powerpoint/2010/main" val="1236966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D77052-E52F-11EB-57EC-76DC64956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3655E-4A46-8276-EBC4-61A478BC5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834640"/>
            <a:ext cx="10058400" cy="1188720"/>
          </a:xfrm>
        </p:spPr>
        <p:txBody>
          <a:bodyPr/>
          <a:lstStyle/>
          <a:p>
            <a:pPr algn="ctr"/>
            <a:r>
              <a:rPr lang="en-US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28698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1. Weekday Vs Weekend Payment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799" y="1904999"/>
            <a:ext cx="6517342" cy="4271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We analyzed the payment data based on transactions occurring on weekdays vs weekends.</a:t>
            </a:r>
          </a:p>
          <a:p>
            <a:pPr marL="0" indent="0"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70C0"/>
                </a:solidFill>
              </a:rPr>
              <a:t>Key Insights: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a. Higher Transactions on Weekdays – Customers tend to shop more during the workweek.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b. Lower Weekend Sales – Fewer purchases and lower payment value on weekends.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70C0"/>
                </a:solidFill>
              </a:rPr>
              <a:t>Payment Distribution: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Weekdays: $12.40M (77.44%)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Weekends: $3.61M (22.56%)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70C0"/>
                </a:solidFill>
              </a:rPr>
              <a:t>Conclusion: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Customers are significantly more active on weekdays than weekends, indicating that marketing and promotional strategies should focus on weekday engagement.</a:t>
            </a:r>
          </a:p>
          <a:p>
            <a:pPr marL="0" indent="0">
              <a:buNone/>
            </a:pP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659041-AAF8-F1DA-3271-2A7899B8E3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81" t="36608" r="47500" b="31419"/>
          <a:stretch/>
        </p:blipFill>
        <p:spPr>
          <a:xfrm>
            <a:off x="7512424" y="2655405"/>
            <a:ext cx="4679575" cy="318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08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2. Orders By Review Score 5 And Payment Type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799" y="1904999"/>
            <a:ext cx="6382872" cy="47916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</a:rPr>
              <a:t>This analysis focuses on orders with a review score of 5 and the preferred mode of payment</a:t>
            </a:r>
          </a:p>
          <a:p>
            <a:pPr marL="0" indent="0"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70C0"/>
                </a:solidFill>
              </a:rPr>
              <a:t>Key Findings: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a. Credit Card Dominates – The majority of customers prefer using credit cards.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b. Boleto is the Second Choice – A significant portion still opts for boleto (bank slip).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c. Lower Preference for Debit Cards &amp; Vouchers – Limited adoption compared to other payment methods.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70C0"/>
                </a:solidFill>
              </a:rPr>
              <a:t>Payment Method Breakdown: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Credit Card: 74.62% (45,170 orders)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Boleto: 18.99% (11,495 orders)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Voucher: 4.82% (2,915 orders)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Debit Card: 1.57% (950 orders)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Average Review Score: 4.0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70C0"/>
                </a:solidFill>
              </a:rPr>
              <a:t>Conclusion: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Customers who give high ratings (5 stars) predominantly use credit cards, indicating a smoother payment experience. Strategies can be developed to enhance adoption of other payment methods.</a:t>
            </a:r>
          </a:p>
        </p:txBody>
      </p:sp>
      <p:graphicFrame>
        <p:nvGraphicFramePr>
          <p:cNvPr id="5" name="Content Placeholder 4" descr="Radial venn diagram with four groups clustered around one group title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02611580"/>
              </p:ext>
            </p:extLst>
          </p:nvPr>
        </p:nvGraphicFramePr>
        <p:xfrm>
          <a:off x="8238565" y="2169459"/>
          <a:ext cx="3334869" cy="37293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66B8179C-AF84-FEAB-E475-949CF4BD5D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97906" y="3263154"/>
            <a:ext cx="3675527" cy="287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17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661</TotalTime>
  <Words>1613</Words>
  <Application>Microsoft Office PowerPoint</Application>
  <PresentationFormat>Widescreen</PresentationFormat>
  <Paragraphs>178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Cambria</vt:lpstr>
      <vt:lpstr>Wingdings</vt:lpstr>
      <vt:lpstr>Cherry Blossom 16x9</vt:lpstr>
      <vt:lpstr>OLIST STORE ANALYSIS</vt:lpstr>
      <vt:lpstr>INTRODUCTION</vt:lpstr>
      <vt:lpstr>DATA OVERVIEW</vt:lpstr>
      <vt:lpstr>PowerPoint Presentation</vt:lpstr>
      <vt:lpstr>OBJECTIVES</vt:lpstr>
      <vt:lpstr>PROCESS</vt:lpstr>
      <vt:lpstr>ANALYSIS</vt:lpstr>
      <vt:lpstr>1. Weekday Vs Weekend Payment</vt:lpstr>
      <vt:lpstr>2. Orders By Review Score 5 And Payment Type </vt:lpstr>
      <vt:lpstr>3. Average order delivery days for pet shop</vt:lpstr>
      <vt:lpstr>4. Average Payment value and average price for Sao Paulo</vt:lpstr>
      <vt:lpstr>5. Relationship between shipping days vs review score</vt:lpstr>
      <vt:lpstr>KEY INSIGHTS</vt:lpstr>
      <vt:lpstr>PowerPoint Presentation</vt:lpstr>
      <vt:lpstr>CONCLUSION &amp; RECOMMENDATIONS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RAJINI</dc:creator>
  <cp:lastModifiedBy>RAJINI</cp:lastModifiedBy>
  <cp:revision>24</cp:revision>
  <dcterms:created xsi:type="dcterms:W3CDTF">2025-03-11T04:36:00Z</dcterms:created>
  <dcterms:modified xsi:type="dcterms:W3CDTF">2025-04-12T14:05:35Z</dcterms:modified>
</cp:coreProperties>
</file>

<file path=docProps/thumbnail.jpeg>
</file>